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8" r:id="rId5"/>
    <p:sldId id="264" r:id="rId6"/>
    <p:sldId id="269" r:id="rId7"/>
    <p:sldId id="270" r:id="rId8"/>
    <p:sldId id="273" r:id="rId9"/>
    <p:sldId id="274" r:id="rId10"/>
    <p:sldId id="265" r:id="rId11"/>
    <p:sldId id="271" r:id="rId12"/>
    <p:sldId id="266" r:id="rId13"/>
    <p:sldId id="267" r:id="rId14"/>
    <p:sldId id="260" r:id="rId15"/>
    <p:sldId id="272" r:id="rId16"/>
  </p:sldIdLst>
  <p:sldSz cx="9144000" cy="6858000" type="screen4x3"/>
  <p:notesSz cx="6858000" cy="9144000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643" autoAdjust="0"/>
  </p:normalViewPr>
  <p:slideViewPr>
    <p:cSldViewPr>
      <p:cViewPr varScale="1">
        <p:scale>
          <a:sx n="70" d="100"/>
          <a:sy n="70" d="100"/>
        </p:scale>
        <p:origin x="-138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A109D-D687-4F1F-A06F-3A2F3507C7C9}" type="datetimeFigureOut">
              <a:rPr lang="sl-SI"/>
              <a:pPr>
                <a:defRPr/>
              </a:pPr>
              <a:t>2.2.2012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C475E-5EDD-4823-8DDF-F3A6191B2DCD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513221-3F1D-48F9-B789-4E397CFE0F83}" type="datetimeFigureOut">
              <a:rPr lang="sl-SI"/>
              <a:pPr>
                <a:defRPr/>
              </a:pPr>
              <a:t>2.2.2012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A2E00-82B2-4D9D-814A-91FA6DC4D822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D11767-F8F2-4DE4-A0F0-68F5F164F480}" type="datetimeFigureOut">
              <a:rPr lang="sl-SI"/>
              <a:pPr>
                <a:defRPr/>
              </a:pPr>
              <a:t>2.2.2012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261D68-AE42-40E5-836C-4061C4EE7110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52219-BADC-4C30-BA6D-4E76FAD080A6}" type="datetimeFigureOut">
              <a:rPr lang="sl-SI"/>
              <a:pPr>
                <a:defRPr/>
              </a:pPr>
              <a:t>2.2.2012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14241-8763-4ACF-937A-9AA218B35008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6C867-DF65-4925-BB67-63C8D5D2C3CB}" type="datetimeFigureOut">
              <a:rPr lang="sl-SI"/>
              <a:pPr>
                <a:defRPr/>
              </a:pPr>
              <a:t>2.2.2012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D9755B-F8D7-4769-A25B-FDDFC06A13A3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1DD51D-DA2D-4DDF-8D4A-C3EF2D8D4136}" type="datetimeFigureOut">
              <a:rPr lang="sl-SI"/>
              <a:pPr>
                <a:defRPr/>
              </a:pPr>
              <a:t>2.2.2012</a:t>
            </a:fld>
            <a:endParaRPr lang="sl-SI"/>
          </a:p>
        </p:txBody>
      </p:sp>
      <p:sp>
        <p:nvSpPr>
          <p:cNvPr id="6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C9E8F1-64E2-4129-86D9-23D6D3629124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5B5ED-232E-4330-98BB-DE56A3CEC8BE}" type="datetimeFigureOut">
              <a:rPr lang="sl-SI"/>
              <a:pPr>
                <a:defRPr/>
              </a:pPr>
              <a:t>2.2.2012</a:t>
            </a:fld>
            <a:endParaRPr lang="sl-SI"/>
          </a:p>
        </p:txBody>
      </p:sp>
      <p:sp>
        <p:nvSpPr>
          <p:cNvPr id="8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0086A-C6D7-44E9-99DD-9EED799FC3D2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649FE8-D243-41A5-8A44-D4896B57DA39}" type="datetimeFigureOut">
              <a:rPr lang="sl-SI"/>
              <a:pPr>
                <a:defRPr/>
              </a:pPr>
              <a:t>2.2.2012</a:t>
            </a:fld>
            <a:endParaRPr lang="sl-SI"/>
          </a:p>
        </p:txBody>
      </p:sp>
      <p:sp>
        <p:nvSpPr>
          <p:cNvPr id="4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51B485-3944-4496-AD44-7DF462775F9C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371119-E5D1-497D-99F2-CBC8CE8BB2B3}" type="datetimeFigureOut">
              <a:rPr lang="sl-SI"/>
              <a:pPr>
                <a:defRPr/>
              </a:pPr>
              <a:t>2.2.2012</a:t>
            </a:fld>
            <a:endParaRPr lang="sl-SI"/>
          </a:p>
        </p:txBody>
      </p:sp>
      <p:sp>
        <p:nvSpPr>
          <p:cNvPr id="3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AEE8A-F6B1-4B92-BFD3-0EFE32C558CD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E3799-9D64-4BFB-9533-F4774EC9B936}" type="datetimeFigureOut">
              <a:rPr lang="sl-SI"/>
              <a:pPr>
                <a:defRPr/>
              </a:pPr>
              <a:t>2.2.2012</a:t>
            </a:fld>
            <a:endParaRPr lang="sl-SI"/>
          </a:p>
        </p:txBody>
      </p:sp>
      <p:sp>
        <p:nvSpPr>
          <p:cNvPr id="6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9F92A-73B3-4DAB-BA13-48B49D6A7007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60E64-6270-437B-9276-7E11D4FFD61A}" type="datetimeFigureOut">
              <a:rPr lang="sl-SI"/>
              <a:pPr>
                <a:defRPr/>
              </a:pPr>
              <a:t>2.2.2012</a:t>
            </a:fld>
            <a:endParaRPr lang="sl-SI"/>
          </a:p>
        </p:txBody>
      </p:sp>
      <p:sp>
        <p:nvSpPr>
          <p:cNvPr id="6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3734BA-DB7D-4552-8D3C-4397A7A434A1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grada naslova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smtClean="0"/>
              <a:t>Kliknite, če želite urediti slog naslova matrice</a:t>
            </a:r>
          </a:p>
        </p:txBody>
      </p:sp>
      <p:sp>
        <p:nvSpPr>
          <p:cNvPr id="1027" name="Ograda besedila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5F7D32F-A0CE-4F9A-B4AB-953CF63C3F78}" type="datetimeFigureOut">
              <a:rPr lang="sl-SI"/>
              <a:pPr>
                <a:defRPr/>
              </a:pPr>
              <a:t>2.2.2012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56F094D-132E-4B72-8227-957D8E7970AA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ablaniskadolina.si/vodamenebriga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091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971550" y="2708275"/>
            <a:ext cx="7772400" cy="14700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PROJEKT: VODA MENE BRIGA</a:t>
            </a:r>
            <a:endParaRPr lang="sl-SI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smtClean="0">
                <a:latin typeface="Berlin Sans FB Demi" pitchFamily="34" charset="0"/>
              </a:rPr>
              <a:t>VODNA U</a:t>
            </a:r>
            <a:r>
              <a:rPr lang="sl-SI" b="1" smtClean="0">
                <a:latin typeface="Berlin Sans FB Demi" pitchFamily="34" charset="0"/>
              </a:rPr>
              <a:t>Č</a:t>
            </a:r>
            <a:r>
              <a:rPr lang="sl-SI" smtClean="0">
                <a:latin typeface="Berlin Sans FB Demi" pitchFamily="34" charset="0"/>
              </a:rPr>
              <a:t>NA POT…</a:t>
            </a:r>
          </a:p>
        </p:txBody>
      </p:sp>
      <p:sp>
        <p:nvSpPr>
          <p:cNvPr id="9220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sl-SI" b="1" smtClean="0">
                <a:latin typeface="Arial Unicode MS" pitchFamily="34" charset="-128"/>
              </a:rPr>
              <a:t>Učna pot je označena na skupni informativni tabli, ki je name</a:t>
            </a:r>
            <a:r>
              <a:rPr lang="sl-SI" b="1" smtClean="0"/>
              <a:t>š</a:t>
            </a:r>
            <a:r>
              <a:rPr lang="sl-SI" b="1" smtClean="0">
                <a:latin typeface="Arial Unicode MS" pitchFamily="34" charset="-128"/>
              </a:rPr>
              <a:t>čena pri avtobusni postaji ob Zasavski cesti na Bregu pri Litiji.</a:t>
            </a:r>
          </a:p>
          <a:p>
            <a:pPr eaLnBrk="1" hangingPunct="1"/>
            <a:r>
              <a:rPr lang="sl-SI" b="1" smtClean="0">
                <a:latin typeface="Arial Unicode MS" pitchFamily="34" charset="-128"/>
              </a:rPr>
              <a:t>Pot je krožna in vodi po kolovoznih poteh po vasi in stezah ob Jablani</a:t>
            </a:r>
            <a:r>
              <a:rPr lang="sl-SI" b="1" smtClean="0"/>
              <a:t>š</a:t>
            </a:r>
            <a:r>
              <a:rPr lang="sl-SI" b="1" smtClean="0">
                <a:latin typeface="Arial Unicode MS" pitchFamily="34" charset="-128"/>
              </a:rPr>
              <a:t>kem potoku, </a:t>
            </a:r>
            <a:r>
              <a:rPr lang="sl-SI" b="1" smtClean="0"/>
              <a:t>š</a:t>
            </a:r>
            <a:r>
              <a:rPr lang="sl-SI" b="1" smtClean="0">
                <a:latin typeface="Arial Unicode MS" pitchFamily="34" charset="-128"/>
              </a:rPr>
              <a:t>marski Reki in reki Savi.</a:t>
            </a:r>
          </a:p>
          <a:p>
            <a:pPr eaLnBrk="1" hangingPunct="1"/>
            <a:r>
              <a:rPr lang="sl-SI" b="1" smtClean="0">
                <a:latin typeface="Arial Unicode MS" pitchFamily="34" charset="-128"/>
              </a:rPr>
              <a:t>Sestoji iz 6-ih točk.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smtClean="0"/>
          </a:p>
        </p:txBody>
      </p:sp>
      <p:sp>
        <p:nvSpPr>
          <p:cNvPr id="1024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smtClean="0"/>
          </a:p>
        </p:txBody>
      </p:sp>
      <p:pic>
        <p:nvPicPr>
          <p:cNvPr id="1024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323700">
            <a:off x="155575" y="98425"/>
            <a:ext cx="2268538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655131">
            <a:off x="404813" y="3513138"/>
            <a:ext cx="4195762" cy="278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860569">
            <a:off x="6270625" y="74613"/>
            <a:ext cx="2454275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411797">
            <a:off x="2549525" y="277813"/>
            <a:ext cx="3584575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9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59338" y="4005263"/>
            <a:ext cx="3695700" cy="245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smtClean="0">
                <a:latin typeface="Berlin Sans FB Demi" pitchFamily="34" charset="0"/>
              </a:rPr>
              <a:t>TO</a:t>
            </a:r>
            <a:r>
              <a:rPr lang="sl-SI" b="1" smtClean="0">
                <a:latin typeface="Berlin Sans FB Demi" pitchFamily="34" charset="0"/>
              </a:rPr>
              <a:t>Č</a:t>
            </a:r>
            <a:r>
              <a:rPr lang="sl-SI" smtClean="0">
                <a:latin typeface="Berlin Sans FB Demi" pitchFamily="34" charset="0"/>
              </a:rPr>
              <a:t>KE VODNE POTI...</a:t>
            </a:r>
          </a:p>
        </p:txBody>
      </p:sp>
      <p:sp>
        <p:nvSpPr>
          <p:cNvPr id="11268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buFont typeface="Arial" charset="0"/>
              <a:buAutoNum type="arabicPeriod"/>
            </a:pPr>
            <a:r>
              <a:rPr lang="sl-SI" b="1" smtClean="0"/>
              <a:t>Razstavljeni prodniki.</a:t>
            </a:r>
          </a:p>
          <a:p>
            <a:pPr marL="609600" indent="-609600" eaLnBrk="1" hangingPunct="1">
              <a:buFont typeface="Arial" charset="0"/>
              <a:buAutoNum type="arabicPeriod"/>
            </a:pPr>
            <a:r>
              <a:rPr lang="sl-SI" b="1" smtClean="0"/>
              <a:t>Pomen Jablaniškega potoka </a:t>
            </a:r>
          </a:p>
          <a:p>
            <a:pPr marL="609600" indent="-609600" eaLnBrk="1" hangingPunct="1">
              <a:buFont typeface="Arial" charset="0"/>
              <a:buNone/>
            </a:pPr>
            <a:r>
              <a:rPr lang="sl-SI" b="1" smtClean="0"/>
              <a:t>      v preteklosti in potočni piškur.</a:t>
            </a:r>
          </a:p>
          <a:p>
            <a:pPr marL="609600" indent="-609600" eaLnBrk="1" hangingPunct="1">
              <a:buFont typeface="Arial" charset="0"/>
              <a:buNone/>
            </a:pPr>
            <a:r>
              <a:rPr lang="sl-SI" b="1" smtClean="0"/>
              <a:t>3.   Mrtvica in življenje v njej.</a:t>
            </a:r>
          </a:p>
          <a:p>
            <a:pPr marL="609600" indent="-609600" eaLnBrk="1" hangingPunct="1">
              <a:buFont typeface="Arial" charset="0"/>
              <a:buNone/>
            </a:pPr>
            <a:r>
              <a:rPr lang="sl-SI" b="1" smtClean="0"/>
              <a:t>4.   Toplar.</a:t>
            </a:r>
          </a:p>
          <a:p>
            <a:pPr marL="609600" indent="-609600" eaLnBrk="1" hangingPunct="1">
              <a:buFont typeface="Arial" charset="0"/>
              <a:buNone/>
            </a:pPr>
            <a:r>
              <a:rPr lang="sl-SI" b="1" smtClean="0"/>
              <a:t>5.   Cerkev Svete Katarine.</a:t>
            </a:r>
          </a:p>
          <a:p>
            <a:pPr marL="609600" indent="-609600" eaLnBrk="1" hangingPunct="1">
              <a:buFont typeface="Arial" charset="0"/>
              <a:buNone/>
            </a:pPr>
            <a:r>
              <a:rPr lang="sl-SI" b="1" smtClean="0"/>
              <a:t>6.   Zbirka savskih prodnikov.     </a:t>
            </a:r>
            <a:r>
              <a:rPr lang="sl-SI" sz="1000" b="1" smtClean="0"/>
              <a:t>http://www.google.si/imgres?q=RIVER+LAMPREY/</a:t>
            </a:r>
          </a:p>
        </p:txBody>
      </p:sp>
      <p:pic>
        <p:nvPicPr>
          <p:cNvPr id="1126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5963" y="3429000"/>
            <a:ext cx="2665412" cy="199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325" y="1196975"/>
            <a:ext cx="2706688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sl-SI" smtClean="0"/>
          </a:p>
        </p:txBody>
      </p:sp>
      <p:pic>
        <p:nvPicPr>
          <p:cNvPr id="12292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3" cstate="print"/>
          <a:srcRect l="9700" t="21124" r="49959" b="31796"/>
          <a:stretch>
            <a:fillRect/>
          </a:stretch>
        </p:blipFill>
        <p:spPr>
          <a:xfrm>
            <a:off x="900113" y="188913"/>
            <a:ext cx="7380287" cy="638016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smtClean="0">
                <a:latin typeface="Berlin Sans FB Demi" pitchFamily="34" charset="0"/>
              </a:rPr>
              <a:t>INFORMACIJE…</a:t>
            </a:r>
          </a:p>
        </p:txBody>
      </p:sp>
      <p:sp>
        <p:nvSpPr>
          <p:cNvPr id="13316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sl-SI" smtClean="0">
                <a:hlinkClick r:id="rId3"/>
              </a:rPr>
              <a:t>http://www.jablaniskadolina.si/vodamenebriga</a:t>
            </a:r>
            <a:endParaRPr lang="sl-SI" smtClean="0"/>
          </a:p>
          <a:p>
            <a:pPr eaLnBrk="1" hangingPunct="1">
              <a:buFont typeface="Arial" charset="0"/>
              <a:buNone/>
            </a:pPr>
            <a:endParaRPr lang="sl-SI" smtClean="0"/>
          </a:p>
          <a:p>
            <a:pPr eaLnBrk="1" hangingPunct="1"/>
            <a:r>
              <a:rPr lang="sl-SI" sz="2400" b="1" smtClean="0"/>
              <a:t>Društvo za razvoj podeželja LAZ</a:t>
            </a:r>
            <a:br>
              <a:rPr lang="sl-SI" sz="2400" b="1" smtClean="0"/>
            </a:br>
            <a:r>
              <a:rPr lang="sl-SI" sz="2400" b="1" smtClean="0"/>
              <a:t>Zgornja Jablanica 1, 1275 Šmartno pri Litiji</a:t>
            </a:r>
            <a:br>
              <a:rPr lang="sl-SI" sz="2400" b="1" smtClean="0"/>
            </a:br>
            <a:r>
              <a:rPr lang="sl-SI" sz="2400" b="1" smtClean="0"/>
              <a:t>e-pošta: drustvo.laz@gmail.com</a:t>
            </a:r>
            <a:br>
              <a:rPr lang="sl-SI" sz="2400" b="1" smtClean="0"/>
            </a:br>
            <a:r>
              <a:rPr lang="sl-SI" sz="2400" b="1" smtClean="0"/>
              <a:t>gsm: 070 303 321</a:t>
            </a:r>
            <a:br>
              <a:rPr lang="sl-SI" sz="2400" b="1" smtClean="0"/>
            </a:br>
            <a:r>
              <a:rPr lang="sl-SI" sz="2400" b="1" smtClean="0"/>
              <a:t>www.srce-me-povezuje.si/drustvolaz</a:t>
            </a:r>
          </a:p>
        </p:txBody>
      </p:sp>
      <p:pic>
        <p:nvPicPr>
          <p:cNvPr id="1331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525" y="3933825"/>
            <a:ext cx="3055938" cy="201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180975" y="0"/>
            <a:ext cx="10321925" cy="6858000"/>
          </a:xfrm>
          <a:noFill/>
        </p:spPr>
      </p:pic>
      <p:sp>
        <p:nvSpPr>
          <p:cNvPr id="14339" name="Naslov 1"/>
          <p:cNvSpPr>
            <a:spLocks noGrp="1"/>
          </p:cNvSpPr>
          <p:nvPr>
            <p:ph type="title"/>
          </p:nvPr>
        </p:nvSpPr>
        <p:spPr>
          <a:xfrm>
            <a:off x="539750" y="2349500"/>
            <a:ext cx="8229600" cy="1143000"/>
          </a:xfrm>
        </p:spPr>
        <p:txBody>
          <a:bodyPr/>
          <a:lstStyle/>
          <a:p>
            <a:r>
              <a:rPr lang="sl-SI" sz="6000" b="1" smtClean="0">
                <a:solidFill>
                  <a:schemeClr val="bg1"/>
                </a:solidFill>
                <a:latin typeface="Elephant" pitchFamily="18" charset="0"/>
              </a:rPr>
              <a:t>NAJLEPŠA HVALA ZA POZORNOST!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Naslov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algn="l" eaLnBrk="1" hangingPunct="1"/>
            <a:r>
              <a:rPr lang="sl-SI" b="1" smtClean="0">
                <a:latin typeface="Arial Unicode MS" pitchFamily="34" charset="-128"/>
              </a:rPr>
              <a:t>IZVAJALCI PROJEKTA</a:t>
            </a:r>
          </a:p>
        </p:txBody>
      </p:sp>
      <p:sp>
        <p:nvSpPr>
          <p:cNvPr id="3076" name="Ograda vsebine 2"/>
          <p:cNvSpPr>
            <a:spLocks noGrp="1"/>
          </p:cNvSpPr>
          <p:nvPr>
            <p:ph idx="1"/>
          </p:nvPr>
        </p:nvSpPr>
        <p:spPr>
          <a:xfrm>
            <a:off x="468313" y="1628775"/>
            <a:ext cx="8229600" cy="4525963"/>
          </a:xfrm>
        </p:spPr>
        <p:txBody>
          <a:bodyPr/>
          <a:lstStyle/>
          <a:p>
            <a:pPr eaLnBrk="1" hangingPunct="1"/>
            <a:endParaRPr lang="sl-SI" b="1" smtClean="0"/>
          </a:p>
          <a:p>
            <a:pPr eaLnBrk="1" hangingPunct="1"/>
            <a:r>
              <a:rPr lang="sl-SI" b="1" smtClean="0"/>
              <a:t>Društvo za razvoj podeželja LAZ</a:t>
            </a:r>
          </a:p>
          <a:p>
            <a:pPr eaLnBrk="1" hangingPunct="1"/>
            <a:r>
              <a:rPr lang="sl-SI" b="1" smtClean="0"/>
              <a:t>Jablaniška dolina</a:t>
            </a:r>
          </a:p>
          <a:p>
            <a:pPr eaLnBrk="1" hangingPunct="1"/>
            <a:r>
              <a:rPr lang="sl-SI" b="1" smtClean="0"/>
              <a:t>Inštitut za promocijo varstva okolja</a:t>
            </a:r>
          </a:p>
          <a:p>
            <a:pPr eaLnBrk="1" hangingPunct="1">
              <a:buFont typeface="Arial" charset="0"/>
              <a:buNone/>
            </a:pPr>
            <a:endParaRPr lang="sl-SI" b="1" smtClean="0">
              <a:latin typeface="Arial" charset="0"/>
            </a:endParaRPr>
          </a:p>
          <a:p>
            <a:pPr eaLnBrk="1" hangingPunct="1">
              <a:buFont typeface="Arial" charset="0"/>
              <a:buNone/>
            </a:pPr>
            <a:r>
              <a:rPr lang="sl-SI" b="1" smtClean="0">
                <a:latin typeface="Arial" charset="0"/>
              </a:rPr>
              <a:t>   SOFINANCIRANJE: </a:t>
            </a:r>
          </a:p>
          <a:p>
            <a:pPr eaLnBrk="1" hangingPunct="1">
              <a:buFontTx/>
              <a:buChar char="•"/>
            </a:pPr>
            <a:r>
              <a:rPr lang="sl-SI" b="1" smtClean="0"/>
              <a:t>Ameriško veleposlaništvo v Sloveniji</a:t>
            </a:r>
          </a:p>
        </p:txBody>
      </p:sp>
      <p:pic>
        <p:nvPicPr>
          <p:cNvPr id="307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5825" y="692150"/>
            <a:ext cx="142875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488" y="2133600"/>
            <a:ext cx="19050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7050" y="3500438"/>
            <a:ext cx="2060575" cy="14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5825" y="4941888"/>
            <a:ext cx="1728788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Naslov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/>
            <a:r>
              <a:rPr lang="sl-SI" smtClean="0">
                <a:latin typeface="Berlin Sans FB Demi" pitchFamily="34" charset="0"/>
              </a:rPr>
              <a:t>SODELUJO</a:t>
            </a:r>
            <a:r>
              <a:rPr lang="sl-SI" b="1" smtClean="0">
                <a:latin typeface="Berlin Sans FB Demi" pitchFamily="34" charset="0"/>
              </a:rPr>
              <a:t>Č</a:t>
            </a:r>
            <a:r>
              <a:rPr lang="sl-SI" smtClean="0">
                <a:latin typeface="Berlin Sans FB Demi" pitchFamily="34" charset="0"/>
              </a:rPr>
              <a:t>I…</a:t>
            </a:r>
          </a:p>
        </p:txBody>
      </p:sp>
      <p:sp>
        <p:nvSpPr>
          <p:cNvPr id="4100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1" hangingPunct="1">
              <a:lnSpc>
                <a:spcPct val="80000"/>
              </a:lnSpc>
            </a:pPr>
            <a:r>
              <a:rPr lang="sl-SI" sz="3000" b="1" smtClean="0">
                <a:latin typeface="Arial Unicode MS" pitchFamily="34" charset="-128"/>
              </a:rPr>
              <a:t>Člani dru</a:t>
            </a:r>
            <a:r>
              <a:rPr lang="sl-SI" sz="3000" b="1" smtClean="0"/>
              <a:t>š</a:t>
            </a:r>
            <a:r>
              <a:rPr lang="sl-SI" sz="3000" b="1" smtClean="0">
                <a:latin typeface="Arial Unicode MS" pitchFamily="34" charset="-128"/>
              </a:rPr>
              <a:t>tva LAZ</a:t>
            </a:r>
            <a:r>
              <a:rPr lang="sl-SI" sz="3000" b="1" smtClean="0">
                <a:latin typeface="Arial" charset="0"/>
              </a:rPr>
              <a:t> (vodja projekta ga. Jelka Babič)</a:t>
            </a:r>
            <a:r>
              <a:rPr lang="sl-SI" sz="3000" b="1" smtClean="0">
                <a:latin typeface="Arial Unicode MS" pitchFamily="34" charset="-128"/>
              </a:rPr>
              <a:t> in lokalni prebivalci</a:t>
            </a:r>
          </a:p>
          <a:p>
            <a:pPr algn="just" eaLnBrk="1" hangingPunct="1">
              <a:lnSpc>
                <a:spcPct val="80000"/>
              </a:lnSpc>
              <a:buFont typeface="Arial" charset="0"/>
              <a:buNone/>
            </a:pPr>
            <a:endParaRPr lang="sl-SI" sz="3000" b="1" smtClean="0">
              <a:latin typeface="Arial Unicode MS" pitchFamily="34" charset="-128"/>
            </a:endParaRPr>
          </a:p>
          <a:p>
            <a:pPr algn="just" eaLnBrk="1" hangingPunct="1">
              <a:lnSpc>
                <a:spcPct val="80000"/>
              </a:lnSpc>
            </a:pPr>
            <a:r>
              <a:rPr lang="sl-SI" sz="3000" b="1" smtClean="0">
                <a:latin typeface="Arial Unicode MS" pitchFamily="34" charset="-128"/>
              </a:rPr>
              <a:t>Prof. dr. Ana Korže Vovk, profesorica</a:t>
            </a:r>
            <a:r>
              <a:rPr lang="sl-SI" sz="3000" b="1" smtClean="0"/>
              <a:t> </a:t>
            </a:r>
            <a:r>
              <a:rPr lang="sl-SI" sz="3000" b="1" smtClean="0">
                <a:latin typeface="Arial Unicode MS" pitchFamily="34" charset="-128"/>
              </a:rPr>
              <a:t>na oddelku za geografijo Filozofske fakultete Univerze v Mariboru </a:t>
            </a:r>
          </a:p>
          <a:p>
            <a:pPr algn="just" eaLnBrk="1" hangingPunct="1">
              <a:lnSpc>
                <a:spcPct val="80000"/>
              </a:lnSpc>
            </a:pPr>
            <a:endParaRPr lang="sl-SI" sz="3000" b="1" smtClean="0">
              <a:latin typeface="Arial Unicode MS" pitchFamily="34" charset="-128"/>
            </a:endParaRPr>
          </a:p>
          <a:p>
            <a:pPr algn="just" eaLnBrk="1" hangingPunct="1">
              <a:lnSpc>
                <a:spcPct val="80000"/>
              </a:lnSpc>
            </a:pPr>
            <a:r>
              <a:rPr lang="pl-PL" sz="3000" b="1" smtClean="0">
                <a:latin typeface="Arial Unicode MS" pitchFamily="34" charset="-128"/>
              </a:rPr>
              <a:t>Dijakinje  lanskega drugega letnika gimnazije </a:t>
            </a:r>
            <a:r>
              <a:rPr lang="sl-SI" sz="3000" b="1" smtClean="0">
                <a:latin typeface="Arial Unicode MS" pitchFamily="34" charset="-128"/>
              </a:rPr>
              <a:t>Litija: Maru</a:t>
            </a:r>
            <a:r>
              <a:rPr lang="sl-SI" sz="3000" b="1" smtClean="0"/>
              <a:t>š</a:t>
            </a:r>
            <a:r>
              <a:rPr lang="sl-SI" sz="3000" b="1" smtClean="0">
                <a:latin typeface="Arial Unicode MS" pitchFamily="34" charset="-128"/>
              </a:rPr>
              <a:t>a Novljan, Sara Gombač, Tea Rogan, Alenka Dolanc, Anja Vozel, Barbara Agrež in Ines Klen, pod mentorstvom prof. Helene Lazar</a:t>
            </a:r>
          </a:p>
          <a:p>
            <a:pPr algn="just" eaLnBrk="1" hangingPunct="1">
              <a:lnSpc>
                <a:spcPct val="80000"/>
              </a:lnSpc>
              <a:buFont typeface="Arial" charset="0"/>
              <a:buNone/>
            </a:pPr>
            <a:endParaRPr lang="sl-SI" sz="3000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8488" cy="1138237"/>
          </a:xfrm>
        </p:spPr>
        <p:txBody>
          <a:bodyPr/>
          <a:lstStyle/>
          <a:p>
            <a:pPr eaLnBrk="1" hangingPunct="1"/>
            <a:endParaRPr lang="sl-SI" smtClean="0"/>
          </a:p>
        </p:txBody>
      </p:sp>
      <p:sp>
        <p:nvSpPr>
          <p:cNvPr id="512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sl-SI" smtClean="0"/>
          </a:p>
        </p:txBody>
      </p:sp>
      <p:pic>
        <p:nvPicPr>
          <p:cNvPr id="5125" name="Picture 5" descr="dsc_00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741665">
            <a:off x="609600" y="546100"/>
            <a:ext cx="3600450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33877">
            <a:off x="4332288" y="504825"/>
            <a:ext cx="3681412" cy="244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98011">
            <a:off x="957263" y="2994025"/>
            <a:ext cx="3529012" cy="264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51033">
            <a:off x="4144963" y="3235325"/>
            <a:ext cx="3816350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smtClean="0">
                <a:latin typeface="Berlin Sans FB Demi" pitchFamily="34" charset="0"/>
              </a:rPr>
              <a:t>O PROJEKTU…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 eaLnBrk="1" hangingPunct="1">
              <a:lnSpc>
                <a:spcPct val="90000"/>
              </a:lnSpc>
            </a:pPr>
            <a:r>
              <a:rPr lang="sl-SI" b="1" smtClean="0">
                <a:latin typeface="Arial Unicode MS" pitchFamily="34" charset="-128"/>
              </a:rPr>
              <a:t>Namen projekta Voda mene briga je ozave</a:t>
            </a:r>
            <a:r>
              <a:rPr lang="sl-SI" b="1" smtClean="0"/>
              <a:t>š</a:t>
            </a:r>
            <a:r>
              <a:rPr lang="sl-SI" b="1" smtClean="0">
                <a:latin typeface="Arial Unicode MS" pitchFamily="34" charset="-128"/>
              </a:rPr>
              <a:t>čanje</a:t>
            </a:r>
            <a:r>
              <a:rPr lang="sl-SI" b="1" smtClean="0"/>
              <a:t> </a:t>
            </a:r>
            <a:r>
              <a:rPr lang="sl-SI" b="1" smtClean="0">
                <a:latin typeface="Arial Unicode MS" pitchFamily="34" charset="-128"/>
              </a:rPr>
              <a:t>ljudi o pomenu ohranjanja vodnih virov in ukrepih za ohranjanje pitne vode.</a:t>
            </a:r>
          </a:p>
          <a:p>
            <a:pPr algn="just" eaLnBrk="1" hangingPunct="1">
              <a:lnSpc>
                <a:spcPct val="90000"/>
              </a:lnSpc>
            </a:pPr>
            <a:r>
              <a:rPr lang="sl-SI" b="1" smtClean="0">
                <a:latin typeface="Arial Unicode MS" pitchFamily="34" charset="-128"/>
              </a:rPr>
              <a:t>Zbrali smo podatke o vseh va</a:t>
            </a:r>
            <a:r>
              <a:rPr lang="sl-SI" b="1" smtClean="0"/>
              <a:t>š</a:t>
            </a:r>
            <a:r>
              <a:rPr lang="sl-SI" b="1" smtClean="0">
                <a:latin typeface="Arial Unicode MS" pitchFamily="34" charset="-128"/>
              </a:rPr>
              <a:t>kih vodnjakih na območju Jablani</a:t>
            </a:r>
            <a:r>
              <a:rPr lang="sl-SI" b="1" smtClean="0"/>
              <a:t>š</a:t>
            </a:r>
            <a:r>
              <a:rPr lang="sl-SI" b="1" smtClean="0">
                <a:latin typeface="Arial Unicode MS" pitchFamily="34" charset="-128"/>
              </a:rPr>
              <a:t>ke doline ter vzeli</a:t>
            </a:r>
            <a:r>
              <a:rPr lang="sl-SI" b="1" smtClean="0"/>
              <a:t> </a:t>
            </a:r>
            <a:r>
              <a:rPr lang="sl-SI" b="1" smtClean="0">
                <a:latin typeface="Arial Unicode MS" pitchFamily="34" charset="-128"/>
              </a:rPr>
              <a:t>vzorce različnih vodnih virov za analizo.</a:t>
            </a:r>
          </a:p>
          <a:p>
            <a:pPr algn="just" eaLnBrk="1" hangingPunct="1">
              <a:lnSpc>
                <a:spcPct val="90000"/>
              </a:lnSpc>
            </a:pPr>
            <a:r>
              <a:rPr lang="sl-SI" b="1" smtClean="0">
                <a:latin typeface="Arial Unicode MS" pitchFamily="34" charset="-128"/>
              </a:rPr>
              <a:t>Raziskave na temo onesnaženosti vode in ogroženosti</a:t>
            </a:r>
            <a:r>
              <a:rPr lang="sl-SI" b="1" smtClean="0"/>
              <a:t> </a:t>
            </a:r>
            <a:r>
              <a:rPr lang="sl-SI" b="1" smtClean="0">
                <a:latin typeface="Arial Unicode MS" pitchFamily="34" charset="-128"/>
              </a:rPr>
              <a:t>živalskih vrst, ki prebivajo v tem okolju.</a:t>
            </a:r>
          </a:p>
          <a:p>
            <a:pPr algn="just" eaLnBrk="1" hangingPunct="1">
              <a:lnSpc>
                <a:spcPct val="90000"/>
              </a:lnSpc>
            </a:pPr>
            <a:endParaRPr lang="sl-SI" b="1" smtClean="0">
              <a:latin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sl-SI" smtClean="0"/>
          </a:p>
        </p:txBody>
      </p:sp>
      <p:pic>
        <p:nvPicPr>
          <p:cNvPr id="717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 rot="20915747">
            <a:off x="469900" y="311150"/>
            <a:ext cx="3402013" cy="2552700"/>
          </a:xfrm>
          <a:noFill/>
        </p:spPr>
      </p:pic>
      <p:pic>
        <p:nvPicPr>
          <p:cNvPr id="717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12172">
            <a:off x="4284663" y="333375"/>
            <a:ext cx="3475037" cy="260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2178">
            <a:off x="593725" y="3201988"/>
            <a:ext cx="3756025" cy="282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726269">
            <a:off x="4338638" y="3095625"/>
            <a:ext cx="4003675" cy="300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sl-SI" smtClean="0"/>
          </a:p>
        </p:txBody>
      </p:sp>
      <p:pic>
        <p:nvPicPr>
          <p:cNvPr id="8196" name="Picture 2" descr="E:\1-foto dijaki 22. 3. 2011\DSC0461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 rot="20975537">
            <a:off x="515938" y="749300"/>
            <a:ext cx="3240087" cy="2430463"/>
          </a:xfrm>
          <a:noFill/>
        </p:spPr>
      </p:pic>
      <p:pic>
        <p:nvPicPr>
          <p:cNvPr id="8197" name="Picture 3" descr="E:\1-foto dijaki 22. 3. 2011\DSC046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831901">
            <a:off x="4832350" y="636588"/>
            <a:ext cx="3455988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4" descr="E:\1-foto dijaki 22. 3. 2011\DSC046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665600">
            <a:off x="831850" y="3525838"/>
            <a:ext cx="3516313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5" descr="E:\1-foto dijaki 22. 3. 2011\DSC046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598899">
            <a:off x="4346575" y="3505200"/>
            <a:ext cx="3600450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Naslov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sl-SI" b="1" smtClean="0">
                <a:latin typeface="Arial Rounded MT Bold" pitchFamily="34" charset="0"/>
              </a:rPr>
              <a:t>IZVEDENE AKTIVNOSTI:</a:t>
            </a:r>
          </a:p>
        </p:txBody>
      </p:sp>
      <p:sp>
        <p:nvSpPr>
          <p:cNvPr id="27652" name="Ograda vsebine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r>
              <a:rPr lang="sl-SI" b="1" smtClean="0">
                <a:latin typeface="Arial Unicode MS" pitchFamily="34" charset="-128"/>
              </a:rPr>
              <a:t>Popis vodnjakov na Bregu in v Tenetišah</a:t>
            </a:r>
          </a:p>
          <a:p>
            <a:pPr eaLnBrk="1" hangingPunct="1"/>
            <a:r>
              <a:rPr lang="sl-SI" b="1" smtClean="0">
                <a:latin typeface="Arial Unicode MS" pitchFamily="34" charset="-128"/>
              </a:rPr>
              <a:t>Analiza vodnih vzorcev</a:t>
            </a:r>
          </a:p>
          <a:p>
            <a:pPr eaLnBrk="1" hangingPunct="1"/>
            <a:r>
              <a:rPr lang="sl-SI" b="1" smtClean="0">
                <a:latin typeface="Arial Unicode MS" pitchFamily="34" charset="-128"/>
              </a:rPr>
              <a:t>Delavnice in javne predstavitve izsledkov</a:t>
            </a:r>
          </a:p>
          <a:p>
            <a:pPr eaLnBrk="1" hangingPunct="1"/>
            <a:r>
              <a:rPr lang="sl-SI" b="1" smtClean="0">
                <a:latin typeface="Arial Unicode MS" pitchFamily="34" charset="-128"/>
              </a:rPr>
              <a:t>Priprava študije revitalizacije vodnjakov</a:t>
            </a:r>
          </a:p>
          <a:p>
            <a:pPr eaLnBrk="1" hangingPunct="1"/>
            <a:r>
              <a:rPr lang="sl-SI" b="1" smtClean="0">
                <a:latin typeface="Arial Unicode MS" pitchFamily="34" charset="-128"/>
              </a:rPr>
              <a:t>Razvoj učne poti</a:t>
            </a:r>
          </a:p>
          <a:p>
            <a:pPr eaLnBrk="1" hangingPunct="1"/>
            <a:r>
              <a:rPr lang="sl-SI" b="1" smtClean="0">
                <a:latin typeface="Arial Unicode MS" pitchFamily="34" charset="-128"/>
              </a:rPr>
              <a:t>Izdelava spletne strani, promocijskih publikacij, objave v medijih.</a:t>
            </a:r>
          </a:p>
          <a:p>
            <a:pPr eaLnBrk="1" hangingPunct="1"/>
            <a:endParaRPr lang="sl-SI" b="1" smtClean="0">
              <a:latin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Naslov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/>
            <a:r>
              <a:rPr lang="sl-SI" b="1" smtClean="0">
                <a:latin typeface="Arial Rounded MT Bold" pitchFamily="34" charset="0"/>
              </a:rPr>
              <a:t>IZDANE PUBLIKACIJE</a:t>
            </a:r>
          </a:p>
        </p:txBody>
      </p:sp>
      <p:sp>
        <p:nvSpPr>
          <p:cNvPr id="28676" name="Ograda vsebine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609600" indent="-609600" algn="just">
              <a:buFont typeface="Arial" charset="0"/>
              <a:buAutoNum type="arabicPeriod"/>
            </a:pPr>
            <a:r>
              <a:rPr lang="sl-SI" b="1" smtClean="0">
                <a:latin typeface="Arial Unicode MS" pitchFamily="34" charset="-128"/>
              </a:rPr>
              <a:t>Koncept revitalizacije vaških vodnjakov</a:t>
            </a:r>
          </a:p>
          <a:p>
            <a:pPr marL="609600" indent="-609600" algn="just">
              <a:buFont typeface="Arial" charset="0"/>
              <a:buAutoNum type="arabicPeriod"/>
            </a:pPr>
            <a:r>
              <a:rPr lang="sl-SI" b="1" smtClean="0">
                <a:latin typeface="Arial Unicode MS" pitchFamily="34" charset="-128"/>
              </a:rPr>
              <a:t>Biotska raznovrstnost na območju občine Litija</a:t>
            </a:r>
          </a:p>
          <a:p>
            <a:pPr marL="609600" indent="-609600" algn="just">
              <a:buFont typeface="Arial" charset="0"/>
              <a:buAutoNum type="arabicPeriod"/>
            </a:pPr>
            <a:r>
              <a:rPr lang="sl-SI" b="1" smtClean="0">
                <a:latin typeface="Arial Unicode MS" pitchFamily="34" charset="-128"/>
              </a:rPr>
              <a:t>Vodni viri v vaseh Breg in Tenetiše</a:t>
            </a:r>
          </a:p>
          <a:p>
            <a:pPr marL="609600" indent="-609600" algn="just">
              <a:buFont typeface="Arial" charset="0"/>
              <a:buAutoNum type="arabicPeriod"/>
            </a:pPr>
            <a:r>
              <a:rPr lang="sl-SI" b="1" smtClean="0">
                <a:latin typeface="Arial Unicode MS" pitchFamily="34" charset="-128"/>
              </a:rPr>
              <a:t>Gradivo za vodno učno pot</a:t>
            </a:r>
          </a:p>
          <a:p>
            <a:pPr marL="609600" indent="-609600" algn="just">
              <a:buFont typeface="Arial" charset="0"/>
              <a:buAutoNum type="arabicPeriod"/>
            </a:pPr>
            <a:r>
              <a:rPr lang="sl-SI" b="1" smtClean="0">
                <a:latin typeface="Arial Unicode MS" pitchFamily="34" charset="-128"/>
              </a:rPr>
              <a:t>Voda mene briga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238</Words>
  <Application>Microsoft Office PowerPoint</Application>
  <PresentationFormat>Diaprojekcija na zaslonu (4:3)</PresentationFormat>
  <Paragraphs>49</Paragraphs>
  <Slides>15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6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15</vt:i4>
      </vt:variant>
    </vt:vector>
  </HeadingPairs>
  <TitlesOfParts>
    <vt:vector size="22" baseType="lpstr">
      <vt:lpstr>Arial</vt:lpstr>
      <vt:lpstr>Calibri</vt:lpstr>
      <vt:lpstr>Berlin Sans FB Demi</vt:lpstr>
      <vt:lpstr>Elephant</vt:lpstr>
      <vt:lpstr>Arial Unicode MS</vt:lpstr>
      <vt:lpstr>Arial Rounded MT Bold</vt:lpstr>
      <vt:lpstr>Officeova tema</vt:lpstr>
      <vt:lpstr>PROJEKT: VODA MENE BRIGA</vt:lpstr>
      <vt:lpstr>IZVAJALCI PROJEKTA</vt:lpstr>
      <vt:lpstr>SODELUJOČI…</vt:lpstr>
      <vt:lpstr>Diapozitiv 4</vt:lpstr>
      <vt:lpstr>O PROJEKTU…</vt:lpstr>
      <vt:lpstr>Diapozitiv 6</vt:lpstr>
      <vt:lpstr>Diapozitiv 7</vt:lpstr>
      <vt:lpstr>IZVEDENE AKTIVNOSTI:</vt:lpstr>
      <vt:lpstr>IZDANE PUBLIKACIJE</vt:lpstr>
      <vt:lpstr>VODNA UČNA POT…</vt:lpstr>
      <vt:lpstr>Diapozitiv 11</vt:lpstr>
      <vt:lpstr>TOČKE VODNE POTI...</vt:lpstr>
      <vt:lpstr>Diapozitiv 13</vt:lpstr>
      <vt:lpstr>INFORMACIJE…</vt:lpstr>
      <vt:lpstr>NAJLEPŠA HVALA ZA POZORNOST!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PROJEKT: VODA MENE BRIGA</dc:title>
  <dc:creator>Guest</dc:creator>
  <cp:lastModifiedBy>Vače</cp:lastModifiedBy>
  <cp:revision>9</cp:revision>
  <dcterms:created xsi:type="dcterms:W3CDTF">2012-01-25T08:50:55Z</dcterms:created>
  <dcterms:modified xsi:type="dcterms:W3CDTF">2012-02-02T14:07:56Z</dcterms:modified>
</cp:coreProperties>
</file>